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0" r:id="rId1"/>
  </p:sldMasterIdLst>
  <p:notesMasterIdLst>
    <p:notesMasterId r:id="rId19"/>
  </p:notesMasterIdLst>
  <p:sldIdLst>
    <p:sldId id="256" r:id="rId2"/>
    <p:sldId id="266" r:id="rId3"/>
    <p:sldId id="257" r:id="rId4"/>
    <p:sldId id="260" r:id="rId5"/>
    <p:sldId id="261" r:id="rId6"/>
    <p:sldId id="262" r:id="rId7"/>
    <p:sldId id="271" r:id="rId8"/>
    <p:sldId id="272" r:id="rId9"/>
    <p:sldId id="270" r:id="rId10"/>
    <p:sldId id="267" r:id="rId11"/>
    <p:sldId id="263" r:id="rId12"/>
    <p:sldId id="268" r:id="rId13"/>
    <p:sldId id="264" r:id="rId14"/>
    <p:sldId id="275" r:id="rId15"/>
    <p:sldId id="274" r:id="rId16"/>
    <p:sldId id="265" r:id="rId17"/>
    <p:sldId id="259" r:id="rId18"/>
  </p:sldIdLst>
  <p:sldSz cx="12192000" cy="6858000"/>
  <p:notesSz cx="6858000" cy="9144000"/>
  <p:embeddedFontLst>
    <p:embeddedFont>
      <p:font typeface="Libre Baskerville" panose="02000000000000000000" pitchFamily="2" charset="0"/>
      <p:regular r:id="rId20"/>
      <p:bold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8BCF677-C81F-4F9B-ADAF-2B469B12C208}">
          <p14:sldIdLst>
            <p14:sldId id="256"/>
            <p14:sldId id="266"/>
            <p14:sldId id="257"/>
            <p14:sldId id="260"/>
            <p14:sldId id="261"/>
            <p14:sldId id="262"/>
            <p14:sldId id="271"/>
          </p14:sldIdLst>
        </p14:section>
        <p14:section name="Untitled Section" id="{459A010F-6965-4CC1-A670-419D91E38136}">
          <p14:sldIdLst>
            <p14:sldId id="272"/>
            <p14:sldId id="270"/>
            <p14:sldId id="267"/>
          </p14:sldIdLst>
        </p14:section>
        <p14:section name="Untitled Section" id="{4A2C17CA-10C3-4D5B-BA0E-6DD8F104CEBB}">
          <p14:sldIdLst>
            <p14:sldId id="263"/>
            <p14:sldId id="268"/>
            <p14:sldId id="264"/>
            <p14:sldId id="275"/>
            <p14:sldId id="274"/>
            <p14:sldId id="265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hnFQsu0qTBRZ+C47HNp0tuHCNk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013" autoAdjust="0"/>
  </p:normalViewPr>
  <p:slideViewPr>
    <p:cSldViewPr snapToGrid="0">
      <p:cViewPr varScale="1">
        <p:scale>
          <a:sx n="71" d="100"/>
          <a:sy n="71" d="100"/>
        </p:scale>
        <p:origin x="110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katarao telasani" userId="b5213e6a0f36fc26" providerId="LiveId" clId="{27177710-E16B-46F8-9AE2-9F40F913D548}"/>
    <pc:docChg chg="modSld">
      <pc:chgData name="venkatarao telasani" userId="b5213e6a0f36fc26" providerId="LiveId" clId="{27177710-E16B-46F8-9AE2-9F40F913D548}" dt="2025-10-03T10:43:55.035" v="4" actId="1076"/>
      <pc:docMkLst>
        <pc:docMk/>
      </pc:docMkLst>
      <pc:sldChg chg="modSp mod">
        <pc:chgData name="venkatarao telasani" userId="b5213e6a0f36fc26" providerId="LiveId" clId="{27177710-E16B-46F8-9AE2-9F40F913D548}" dt="2025-10-03T10:43:55.035" v="4" actId="1076"/>
        <pc:sldMkLst>
          <pc:docMk/>
          <pc:sldMk cId="3563644651" sldId="274"/>
        </pc:sldMkLst>
        <pc:picChg chg="mod">
          <ac:chgData name="venkatarao telasani" userId="b5213e6a0f36fc26" providerId="LiveId" clId="{27177710-E16B-46F8-9AE2-9F40F913D548}" dt="2025-10-03T10:43:55.035" v="4" actId="1076"/>
          <ac:picMkLst>
            <pc:docMk/>
            <pc:sldMk cId="3563644651" sldId="274"/>
            <ac:picMk id="4" creationId="{83124195-DE54-7C31-56AA-0AD9B2FFD403}"/>
          </ac:picMkLst>
        </pc:picChg>
      </pc:sldChg>
    </pc:docChg>
  </pc:docChgLst>
  <pc:docChgLst>
    <pc:chgData name="venkatarao telasani" userId="b5213e6a0f36fc26" providerId="LiveId" clId="{F14CD8B4-9144-4439-9530-1504CD52795C}"/>
    <pc:docChg chg="modSld">
      <pc:chgData name="venkatarao telasani" userId="b5213e6a0f36fc26" providerId="LiveId" clId="{F14CD8B4-9144-4439-9530-1504CD52795C}" dt="2025-02-28T15:12:50.572" v="14"/>
      <pc:docMkLst>
        <pc:docMk/>
      </pc:docMkLst>
      <pc:sldChg chg="modTransition">
        <pc:chgData name="venkatarao telasani" userId="b5213e6a0f36fc26" providerId="LiveId" clId="{F14CD8B4-9144-4439-9530-1504CD52795C}" dt="2025-02-28T15:11:13.405" v="0"/>
        <pc:sldMkLst>
          <pc:docMk/>
          <pc:sldMk cId="0" sldId="256"/>
        </pc:sldMkLst>
      </pc:sldChg>
      <pc:sldChg chg="modTransition">
        <pc:chgData name="venkatarao telasani" userId="b5213e6a0f36fc26" providerId="LiveId" clId="{F14CD8B4-9144-4439-9530-1504CD52795C}" dt="2025-02-28T15:11:18.380" v="2"/>
        <pc:sldMkLst>
          <pc:docMk/>
          <pc:sldMk cId="0" sldId="257"/>
        </pc:sldMkLst>
      </pc:sldChg>
      <pc:sldChg chg="modTransition">
        <pc:chgData name="venkatarao telasani" userId="b5213e6a0f36fc26" providerId="LiveId" clId="{F14CD8B4-9144-4439-9530-1504CD52795C}" dt="2025-02-28T15:12:50.572" v="14"/>
        <pc:sldMkLst>
          <pc:docMk/>
          <pc:sldMk cId="0" sldId="259"/>
        </pc:sldMkLst>
      </pc:sldChg>
      <pc:sldChg chg="modTransition">
        <pc:chgData name="venkatarao telasani" userId="b5213e6a0f36fc26" providerId="LiveId" clId="{F14CD8B4-9144-4439-9530-1504CD52795C}" dt="2025-02-28T15:11:21.177" v="3"/>
        <pc:sldMkLst>
          <pc:docMk/>
          <pc:sldMk cId="3317058109" sldId="260"/>
        </pc:sldMkLst>
      </pc:sldChg>
      <pc:sldChg chg="modTransition">
        <pc:chgData name="venkatarao telasani" userId="b5213e6a0f36fc26" providerId="LiveId" clId="{F14CD8B4-9144-4439-9530-1504CD52795C}" dt="2025-02-28T15:11:25.341" v="4"/>
        <pc:sldMkLst>
          <pc:docMk/>
          <pc:sldMk cId="3688369323" sldId="261"/>
        </pc:sldMkLst>
      </pc:sldChg>
      <pc:sldChg chg="modTransition">
        <pc:chgData name="venkatarao telasani" userId="b5213e6a0f36fc26" providerId="LiveId" clId="{F14CD8B4-9144-4439-9530-1504CD52795C}" dt="2025-02-28T15:11:30.943" v="5"/>
        <pc:sldMkLst>
          <pc:docMk/>
          <pc:sldMk cId="1768649660" sldId="262"/>
        </pc:sldMkLst>
      </pc:sldChg>
      <pc:sldChg chg="modTransition">
        <pc:chgData name="venkatarao telasani" userId="b5213e6a0f36fc26" providerId="LiveId" clId="{F14CD8B4-9144-4439-9530-1504CD52795C}" dt="2025-02-28T15:11:55.118" v="9"/>
        <pc:sldMkLst>
          <pc:docMk/>
          <pc:sldMk cId="763688295" sldId="263"/>
        </pc:sldMkLst>
      </pc:sldChg>
      <pc:sldChg chg="modTransition">
        <pc:chgData name="venkatarao telasani" userId="b5213e6a0f36fc26" providerId="LiveId" clId="{F14CD8B4-9144-4439-9530-1504CD52795C}" dt="2025-02-28T15:12:03.744" v="10"/>
        <pc:sldMkLst>
          <pc:docMk/>
          <pc:sldMk cId="2893724463" sldId="264"/>
        </pc:sldMkLst>
      </pc:sldChg>
      <pc:sldChg chg="modTransition">
        <pc:chgData name="venkatarao telasani" userId="b5213e6a0f36fc26" providerId="LiveId" clId="{F14CD8B4-9144-4439-9530-1504CD52795C}" dt="2025-02-28T15:12:22.774" v="13"/>
        <pc:sldMkLst>
          <pc:docMk/>
          <pc:sldMk cId="2917265526" sldId="265"/>
        </pc:sldMkLst>
      </pc:sldChg>
      <pc:sldChg chg="modTransition">
        <pc:chgData name="venkatarao telasani" userId="b5213e6a0f36fc26" providerId="LiveId" clId="{F14CD8B4-9144-4439-9530-1504CD52795C}" dt="2025-02-28T15:11:15.740" v="1"/>
        <pc:sldMkLst>
          <pc:docMk/>
          <pc:sldMk cId="4194381002" sldId="266"/>
        </pc:sldMkLst>
      </pc:sldChg>
      <pc:sldChg chg="modTransition">
        <pc:chgData name="venkatarao telasani" userId="b5213e6a0f36fc26" providerId="LiveId" clId="{F14CD8B4-9144-4439-9530-1504CD52795C}" dt="2025-02-28T15:11:50.732" v="8"/>
        <pc:sldMkLst>
          <pc:docMk/>
          <pc:sldMk cId="3466541467" sldId="270"/>
        </pc:sldMkLst>
      </pc:sldChg>
      <pc:sldChg chg="modTransition">
        <pc:chgData name="venkatarao telasani" userId="b5213e6a0f36fc26" providerId="LiveId" clId="{F14CD8B4-9144-4439-9530-1504CD52795C}" dt="2025-02-28T15:11:33.268" v="6"/>
        <pc:sldMkLst>
          <pc:docMk/>
          <pc:sldMk cId="1692053738" sldId="271"/>
        </pc:sldMkLst>
      </pc:sldChg>
      <pc:sldChg chg="modTransition">
        <pc:chgData name="venkatarao telasani" userId="b5213e6a0f36fc26" providerId="LiveId" clId="{F14CD8B4-9144-4439-9530-1504CD52795C}" dt="2025-02-28T15:11:44.705" v="7"/>
        <pc:sldMkLst>
          <pc:docMk/>
          <pc:sldMk cId="485015660" sldId="272"/>
        </pc:sldMkLst>
      </pc:sldChg>
      <pc:sldChg chg="modTransition">
        <pc:chgData name="venkatarao telasani" userId="b5213e6a0f36fc26" providerId="LiveId" clId="{F14CD8B4-9144-4439-9530-1504CD52795C}" dt="2025-02-28T15:12:15.558" v="12"/>
        <pc:sldMkLst>
          <pc:docMk/>
          <pc:sldMk cId="3563644651" sldId="274"/>
        </pc:sldMkLst>
      </pc:sldChg>
      <pc:sldChg chg="modTransition">
        <pc:chgData name="venkatarao telasani" userId="b5213e6a0f36fc26" providerId="LiveId" clId="{F14CD8B4-9144-4439-9530-1504CD52795C}" dt="2025-02-28T15:12:07.021" v="11"/>
        <pc:sldMkLst>
          <pc:docMk/>
          <pc:sldMk cId="3742839505" sldId="275"/>
        </pc:sldMkLst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dirty="0"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9554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9A0642ED-84C6-552D-278F-59B327529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>
            <a:extLst>
              <a:ext uri="{FF2B5EF4-FFF2-40B4-BE49-F238E27FC236}">
                <a16:creationId xmlns:a16="http://schemas.microsoft.com/office/drawing/2014/main" id="{A25FD1C6-6B5C-3D1C-1C4E-77B6BD4989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C716A49C-B742-3B76-FD39-E6F85BCF34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7743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89185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C5F32121-A066-A0C1-CA05-7738DF3F0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>
            <a:extLst>
              <a:ext uri="{FF2B5EF4-FFF2-40B4-BE49-F238E27FC236}">
                <a16:creationId xmlns:a16="http://schemas.microsoft.com/office/drawing/2014/main" id="{38730972-1B70-798B-ED54-CE8425F6A4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ADC545CE-DDA9-C09D-EFFF-80F536ACCD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45202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22278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552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9744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81466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6631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CF59E619-45C5-E47C-B062-75BAA4896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>
            <a:extLst>
              <a:ext uri="{FF2B5EF4-FFF2-40B4-BE49-F238E27FC236}">
                <a16:creationId xmlns:a16="http://schemas.microsoft.com/office/drawing/2014/main" id="{8D09CDF2-683D-3F02-8E7E-D09176F552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28EA81D0-135D-DC31-3598-3EF4FDF4E0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469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F3DCB2B9-0E17-A6B2-AF38-87D62B7E7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>
            <a:extLst>
              <a:ext uri="{FF2B5EF4-FFF2-40B4-BE49-F238E27FC236}">
                <a16:creationId xmlns:a16="http://schemas.microsoft.com/office/drawing/2014/main" id="{45C38BDB-ECD1-5A72-D86A-CF4389E11E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2CEDFB59-C6DC-1408-038B-95BC259135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7264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3CA3BFB4-E290-56A4-F585-99267222D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>
            <a:extLst>
              <a:ext uri="{FF2B5EF4-FFF2-40B4-BE49-F238E27FC236}">
                <a16:creationId xmlns:a16="http://schemas.microsoft.com/office/drawing/2014/main" id="{78B2201A-83F7-4D00-AFB1-9797D354FF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32095538-D673-1A26-CDA8-B151C95A91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2323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4312D-51B6-1274-8D54-02A76D2FC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E9EED3-970F-8A9C-C3C9-1A010844B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EC86D-28E7-027A-9300-18B03CF5A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DB752-36CB-3B73-978C-4D9E6B990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98BF9-3B5D-A5D9-E6E8-E38955FB9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7443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3E681-FF24-C1F3-1B44-7612D3877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D14462-C749-373F-4D16-70D348CAAD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9A833-1D90-946F-8C30-1A2E860A8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DB0FB-881F-F469-FDF2-3713F16C3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7E0A9-83F5-B6D3-A5F0-3771F838C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079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34D625-65AC-B8F3-6B76-F59BBE7779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6135BC-EC33-43ED-2C69-626C282B0E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E3CAF-7C42-4E66-38A3-A946B49CD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F15C0-2CBA-1961-3074-4C15BAB60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C2E2B-815F-C98B-E905-515C15A02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755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7EBC4-D2A9-4EC2-0D8E-E36722047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C5DEF-6408-3E9D-6C94-60D5B38AE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74B8B-3ED6-A72D-788F-4ECE69867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F7C11-0CAF-921F-6ED7-44D6E3ECB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8B2EC-B07F-4FB3-CA26-74A6A59BC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981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FC830-039B-B1B2-AD18-A5452397E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EDAF3-0505-2EBF-DBE3-5E61D20E90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00300-8FA1-C096-B7AB-8EF1F60CE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ACC97-8B5D-1835-9C45-F72C45B5C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E1CEA-A898-6E6E-C762-2FCB9C249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369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D4569-F2C7-B86A-9CB0-BD99240C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71C85-F043-3147-F02C-B45518B3D2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94FEB4-10B4-4B05-279C-5C3C58AF7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23530-BE66-7CCC-42F0-B9228982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228C7-7066-D5B8-3ACD-D2158A714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DE7539-3C23-78B9-1B32-03708B4DD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614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464FC-4E5C-D9EF-2CC6-C56E5E8A9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683CE-D796-F54B-C9BD-4A0052015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8F503-B3CA-8D8F-39CC-1D269407B4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D60D4C-4736-924B-EAB3-04F84B63F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B61B03-AB59-02C4-AD7A-847EE78749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C7D1AA-9E5C-2197-4130-6765D84FD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529F9-B166-B734-68FF-8B08EFD3B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253F0D-759C-1F72-7754-F6A4A900A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512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11908-D2C2-3993-6E47-F12AE9C55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702C21-3145-8D58-674E-5316C0D29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C98A2-992F-6AA4-5E79-2372AE19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FB9E45-BABB-F14E-5294-E6087F27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543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B4DEE4-305D-B6B8-CB90-068750C49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AB7899-257F-217D-A746-0782703B9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2FF215-4A16-F33A-5162-5777351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295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9ECC8-80F3-E1E8-F8EB-DD83FB3E6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C37E5-E493-B225-6D84-9F03FB94A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EDC090-A2D7-01CF-0BFE-8189E50FA6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72BD12-43E9-3FD5-7415-A0A0532B8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6ADE2D-3361-0E02-D861-2F85B0AC1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FFE1B7-AB10-1AC8-5692-58CEE9E7B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5946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6405E-1380-769F-86D8-B09898939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98A632-65AA-74FE-D0CA-A8CAFB96F5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6C8F93-76F4-B7B7-DD1A-9C951F75A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043594-2F2C-FB48-8B11-607225CF1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0ECB90-35BB-0296-5843-2BDF7AC9C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6E4CF4-5993-FA0D-1203-DA9A5211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496259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4A5AF2-6307-5CBC-A0F1-044E02427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7857F6-DDDA-A836-5385-416E5F926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42EF4-15E9-316C-3EEB-DBEA7CF828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48B83-7167-F1A2-8B08-0320168EE8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6CED9-2560-338F-3746-154637829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344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pkart.com/search?q=tws&amp;otracker=search&amp;otracker1=search&amp;marketplace=FLIPKART&amp;as-show=on&amp;as=off&amp;pag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63902"/>
            <a:ext cx="12190815" cy="669409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2625213" y="3717986"/>
            <a:ext cx="670560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Analyzing Factors Affecting Earbud Prices on Flipkart</a:t>
            </a:r>
            <a:endParaRPr lang="en-US" sz="2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FA9809-14F7-4FD1-8DA5-4922784617D1}"/>
              </a:ext>
            </a:extLst>
          </p:cNvPr>
          <p:cNvSpPr txBox="1"/>
          <p:nvPr/>
        </p:nvSpPr>
        <p:spPr>
          <a:xfrm flipH="1">
            <a:off x="740733" y="5182200"/>
            <a:ext cx="444055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TEAM:-</a:t>
            </a:r>
          </a:p>
          <a:p>
            <a:r>
              <a:rPr lang="en-US" dirty="0"/>
              <a:t>RAHUL MANDHABALA</a:t>
            </a:r>
          </a:p>
          <a:p>
            <a:r>
              <a:rPr lang="en-US" dirty="0"/>
              <a:t>VENKATARAO TELASANI</a:t>
            </a:r>
          </a:p>
          <a:p>
            <a:r>
              <a:rPr lang="en-US" dirty="0"/>
              <a:t>YOGI MALLIKARJUNA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D78C37-AE22-48DF-97F7-70D6E2E58803}"/>
              </a:ext>
            </a:extLst>
          </p:cNvPr>
          <p:cNvSpPr txBox="1"/>
          <p:nvPr/>
        </p:nvSpPr>
        <p:spPr>
          <a:xfrm>
            <a:off x="8426075" y="5318383"/>
            <a:ext cx="258603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MENTOR:</a:t>
            </a:r>
          </a:p>
          <a:p>
            <a:r>
              <a:rPr lang="en-US" dirty="0"/>
              <a:t>PUJALA BHANUPRAKASH</a:t>
            </a:r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9BC1DE-B957-4360-8A78-CE1643B761DE}"/>
              </a:ext>
            </a:extLst>
          </p:cNvPr>
          <p:cNvSpPr txBox="1"/>
          <p:nvPr/>
        </p:nvSpPr>
        <p:spPr>
          <a:xfrm>
            <a:off x="4358424" y="370227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GB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C3686B-C400-607A-40D4-3FC7CB1DC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22" y="903684"/>
            <a:ext cx="9692066" cy="48053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B37B76-3965-DAD2-E96E-7D4D265AB209}"/>
              </a:ext>
            </a:extLst>
          </p:cNvPr>
          <p:cNvSpPr txBox="1"/>
          <p:nvPr/>
        </p:nvSpPr>
        <p:spPr>
          <a:xfrm>
            <a:off x="1047470" y="5281127"/>
            <a:ext cx="96920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Insight:</a:t>
            </a:r>
          </a:p>
          <a:p>
            <a:r>
              <a:rPr lang="en-US" dirty="0"/>
              <a:t>Earbuds with </a:t>
            </a:r>
            <a:r>
              <a:rPr lang="en-US" b="1" dirty="0"/>
              <a:t>ANC (Active Noise Cancellation)</a:t>
            </a:r>
            <a:r>
              <a:rPr lang="en-US" dirty="0"/>
              <a:t> and </a:t>
            </a:r>
            <a:r>
              <a:rPr lang="en-US" b="1" dirty="0"/>
              <a:t>ENC (Environmental Noise Cancellation)</a:t>
            </a:r>
            <a:r>
              <a:rPr lang="en-US" dirty="0"/>
              <a:t> tend to have significantly higher selling prices, while those with </a:t>
            </a:r>
            <a:r>
              <a:rPr lang="en-US" b="1" dirty="0"/>
              <a:t>Deep Bass</a:t>
            </a:r>
            <a:r>
              <a:rPr lang="en-US" dirty="0"/>
              <a:t> and only </a:t>
            </a:r>
            <a:r>
              <a:rPr lang="en-US" b="1" dirty="0"/>
              <a:t>ENC</a:t>
            </a:r>
            <a:r>
              <a:rPr lang="en-US" dirty="0"/>
              <a:t> are priced lower. This indicates that </a:t>
            </a:r>
            <a:r>
              <a:rPr lang="en-US" b="1" dirty="0"/>
              <a:t>noise cancellation technology is a key factor driving up prices in the market.</a:t>
            </a:r>
            <a:endParaRPr lang="en-IN" b="1" u="sng" dirty="0"/>
          </a:p>
        </p:txBody>
      </p:sp>
      <p:pic>
        <p:nvPicPr>
          <p:cNvPr id="2" name="Picture 2" descr="Contact us - Innomatics Research Labs">
            <a:extLst>
              <a:ext uri="{FF2B5EF4-FFF2-40B4-BE49-F238E27FC236}">
                <a16:creationId xmlns:a16="http://schemas.microsoft.com/office/drawing/2014/main" id="{9C090AA1-F01F-BC50-8CFE-F9C445E20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0529" y="625458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1343023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0"/>
                <a:lumOff val="100000"/>
                <a:alpha val="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4CCEE3-332F-46CD-B37D-4EDB7A82D686}"/>
              </a:ext>
            </a:extLst>
          </p:cNvPr>
          <p:cNvSpPr txBox="1"/>
          <p:nvPr/>
        </p:nvSpPr>
        <p:spPr>
          <a:xfrm>
            <a:off x="4095750" y="615278"/>
            <a:ext cx="4000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GB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3F0F83-0215-C0DF-4824-04C9CFAF0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012" y="1848166"/>
            <a:ext cx="5747809" cy="3674026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A522AB2-6300-8E7A-99D6-84DF796DFE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262930"/>
              </p:ext>
            </p:extLst>
          </p:nvPr>
        </p:nvGraphicFramePr>
        <p:xfrm>
          <a:off x="7609112" y="816078"/>
          <a:ext cx="3886202" cy="5385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054">
                  <a:extLst>
                    <a:ext uri="{9D8B030D-6E8A-4147-A177-3AD203B41FA5}">
                      <a16:colId xmlns:a16="http://schemas.microsoft.com/office/drawing/2014/main" val="196850303"/>
                    </a:ext>
                  </a:extLst>
                </a:gridCol>
                <a:gridCol w="1511074">
                  <a:extLst>
                    <a:ext uri="{9D8B030D-6E8A-4147-A177-3AD203B41FA5}">
                      <a16:colId xmlns:a16="http://schemas.microsoft.com/office/drawing/2014/main" val="374122482"/>
                    </a:ext>
                  </a:extLst>
                </a:gridCol>
                <a:gridCol w="1511074">
                  <a:extLst>
                    <a:ext uri="{9D8B030D-6E8A-4147-A177-3AD203B41FA5}">
                      <a16:colId xmlns:a16="http://schemas.microsoft.com/office/drawing/2014/main" val="330903536"/>
                    </a:ext>
                  </a:extLst>
                </a:gridCol>
              </a:tblGrid>
              <a:tr h="580976">
                <a:tc>
                  <a:txBody>
                    <a:bodyPr/>
                    <a:lstStyle/>
                    <a:p>
                      <a:r>
                        <a:rPr lang="en-US" dirty="0"/>
                        <a:t>Brand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Product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7819096"/>
                  </a:ext>
                </a:extLst>
              </a:tr>
              <a:tr h="331986">
                <a:tc>
                  <a:txBody>
                    <a:bodyPr/>
                    <a:lstStyle/>
                    <a:p>
                      <a:r>
                        <a:rPr lang="en-US" dirty="0"/>
                        <a:t>Boult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Boult Astra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846131"/>
                  </a:ext>
                </a:extLst>
              </a:tr>
              <a:tr h="331986">
                <a:tc>
                  <a:txBody>
                    <a:bodyPr/>
                    <a:lstStyle/>
                    <a:p>
                      <a:r>
                        <a:rPr lang="en-US" dirty="0"/>
                        <a:t>Boult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Boult X50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47183"/>
                  </a:ext>
                </a:extLst>
              </a:tr>
              <a:tr h="331986">
                <a:tc>
                  <a:txBody>
                    <a:bodyPr/>
                    <a:lstStyle/>
                    <a:p>
                      <a:r>
                        <a:rPr lang="en-US" dirty="0"/>
                        <a:t>Boult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Boult W40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681477"/>
                  </a:ext>
                </a:extLst>
              </a:tr>
              <a:tr h="331986">
                <a:tc>
                  <a:txBody>
                    <a:bodyPr/>
                    <a:lstStyle/>
                    <a:p>
                      <a:r>
                        <a:rPr lang="en-US" dirty="0"/>
                        <a:t>Boult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Boult Kairity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4791953"/>
                  </a:ext>
                </a:extLst>
              </a:tr>
              <a:tr h="331986">
                <a:tc>
                  <a:txBody>
                    <a:bodyPr/>
                    <a:lstStyle/>
                    <a:p>
                      <a:r>
                        <a:rPr lang="en-US" dirty="0"/>
                        <a:t>Boult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Boult Z40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327781"/>
                  </a:ext>
                </a:extLst>
              </a:tr>
              <a:tr h="580976">
                <a:tc>
                  <a:txBody>
                    <a:bodyPr/>
                    <a:lstStyle/>
                    <a:p>
                      <a:r>
                        <a:rPr lang="en-US" dirty="0"/>
                        <a:t>PTron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Ptron</a:t>
                      </a:r>
                      <a:r>
                        <a:rPr lang="en-US" dirty="0"/>
                        <a:t> Bass pods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816274"/>
                  </a:ext>
                </a:extLst>
              </a:tr>
              <a:tr h="359415">
                <a:tc>
                  <a:txBody>
                    <a:bodyPr/>
                    <a:lstStyle/>
                    <a:p>
                      <a:r>
                        <a:rPr lang="en-US" dirty="0"/>
                        <a:t>Hectic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Hectic Latest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578140"/>
                  </a:ext>
                </a:extLst>
              </a:tr>
              <a:tr h="526085">
                <a:tc>
                  <a:txBody>
                    <a:bodyPr/>
                    <a:lstStyle/>
                    <a:p>
                      <a:r>
                        <a:rPr lang="en-US" dirty="0"/>
                        <a:t>Aroma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Aroma NB140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42108"/>
                  </a:ext>
                </a:extLst>
              </a:tr>
              <a:tr h="331986">
                <a:tc rowSpan="2">
                  <a:txBody>
                    <a:bodyPr/>
                    <a:lstStyle/>
                    <a:p>
                      <a:r>
                        <a:rPr lang="en-US" dirty="0"/>
                        <a:t>SONY</a:t>
                      </a:r>
                      <a:endParaRPr lang="en-I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dirty="0"/>
                        <a:t>SONY WF_C700N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658749"/>
                  </a:ext>
                </a:extLst>
              </a:tr>
              <a:tr h="33198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366476"/>
                  </a:ext>
                </a:extLst>
              </a:tr>
              <a:tr h="653530">
                <a:tc>
                  <a:txBody>
                    <a:bodyPr/>
                    <a:lstStyle/>
                    <a:p>
                      <a:r>
                        <a:rPr lang="en-US" dirty="0"/>
                        <a:t>truke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Truke Buds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918214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7144B88-A6CD-0483-5D9F-39DF5A7F9B8A}"/>
              </a:ext>
            </a:extLst>
          </p:cNvPr>
          <p:cNvSpPr txBox="1"/>
          <p:nvPr/>
        </p:nvSpPr>
        <p:spPr>
          <a:xfrm>
            <a:off x="815712" y="5722992"/>
            <a:ext cx="6555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Insight:</a:t>
            </a:r>
          </a:p>
          <a:p>
            <a:r>
              <a:rPr lang="en-US" b="1" dirty="0"/>
              <a:t>Boult has the highest product count</a:t>
            </a:r>
            <a:r>
              <a:rPr lang="en-US" dirty="0"/>
              <a:t>, making it the </a:t>
            </a:r>
            <a:r>
              <a:rPr lang="en-US" b="1" dirty="0"/>
              <a:t>most dominant brand</a:t>
            </a:r>
            <a:r>
              <a:rPr lang="en-US" dirty="0"/>
              <a:t> in the dataset, while other brands have fewer products listed.</a:t>
            </a:r>
            <a:endParaRPr lang="en-IN" b="1" u="sng" dirty="0"/>
          </a:p>
        </p:txBody>
      </p:sp>
      <p:pic>
        <p:nvPicPr>
          <p:cNvPr id="3" name="Picture 2" descr="Contact us - Innomatics Research Labs">
            <a:extLst>
              <a:ext uri="{FF2B5EF4-FFF2-40B4-BE49-F238E27FC236}">
                <a16:creationId xmlns:a16="http://schemas.microsoft.com/office/drawing/2014/main" id="{EF7C02B0-AB7E-C3B1-2CE2-3AD7B94C0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3917" y="6295809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688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9E832EDA-A47D-ECE6-5C6A-00D3BD32A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2C60B8-D3B8-23C8-87A1-A783EEA945D2}"/>
              </a:ext>
            </a:extLst>
          </p:cNvPr>
          <p:cNvSpPr txBox="1"/>
          <p:nvPr/>
        </p:nvSpPr>
        <p:spPr>
          <a:xfrm>
            <a:off x="4095750" y="615278"/>
            <a:ext cx="4000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GB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57070A-2235-DFF9-C67A-C0518E318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160" y="1138498"/>
            <a:ext cx="7734390" cy="43101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58C6E53-5BF8-399B-B50A-85486EC4B4D8}"/>
              </a:ext>
            </a:extLst>
          </p:cNvPr>
          <p:cNvSpPr txBox="1"/>
          <p:nvPr/>
        </p:nvSpPr>
        <p:spPr>
          <a:xfrm>
            <a:off x="5640355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8E460D-7144-A913-285B-AC4EE77567A7}"/>
              </a:ext>
            </a:extLst>
          </p:cNvPr>
          <p:cNvSpPr txBox="1"/>
          <p:nvPr/>
        </p:nvSpPr>
        <p:spPr>
          <a:xfrm>
            <a:off x="1595535" y="5850130"/>
            <a:ext cx="79120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Insight: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ENC increases the average selling price</a:t>
            </a:r>
            <a:r>
              <a:rPr lang="en-US" dirty="0"/>
              <a:t> of earbuds.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High-end ENC models contribute to </a:t>
            </a:r>
            <a:r>
              <a:rPr lang="en-US" b="1" dirty="0"/>
              <a:t>significant outliers</a:t>
            </a:r>
            <a:r>
              <a:rPr lang="en-US" dirty="0"/>
              <a:t> in price distribution.</a:t>
            </a:r>
            <a:endParaRPr lang="en-US" b="1" u="sng" dirty="0"/>
          </a:p>
          <a:p>
            <a:endParaRPr lang="en-IN" b="1" u="sng" dirty="0"/>
          </a:p>
        </p:txBody>
      </p:sp>
      <p:pic>
        <p:nvPicPr>
          <p:cNvPr id="3" name="Picture 2" descr="Contact us - Innomatics Research Labs">
            <a:extLst>
              <a:ext uri="{FF2B5EF4-FFF2-40B4-BE49-F238E27FC236}">
                <a16:creationId xmlns:a16="http://schemas.microsoft.com/office/drawing/2014/main" id="{C1E48C85-1FA0-8E19-1768-5D5B09308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0250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618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4CCEE3-332F-46CD-B37D-4EDB7A82D686}"/>
              </a:ext>
            </a:extLst>
          </p:cNvPr>
          <p:cNvSpPr txBox="1"/>
          <p:nvPr/>
        </p:nvSpPr>
        <p:spPr>
          <a:xfrm>
            <a:off x="4196080" y="345440"/>
            <a:ext cx="443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GB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A8513E-C5B1-8A4D-C4DD-816F13E0F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1" y="1177444"/>
            <a:ext cx="9707517" cy="43089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F512BB-369E-9A17-5710-ACEEA0C5FAC7}"/>
              </a:ext>
            </a:extLst>
          </p:cNvPr>
          <p:cNvSpPr txBox="1"/>
          <p:nvPr/>
        </p:nvSpPr>
        <p:spPr>
          <a:xfrm>
            <a:off x="1066801" y="5607698"/>
            <a:ext cx="99872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Insight:</a:t>
            </a:r>
          </a:p>
          <a:p>
            <a:r>
              <a:rPr lang="en-US" dirty="0"/>
              <a:t>The box plot shows that </a:t>
            </a:r>
            <a:r>
              <a:rPr lang="en-US" b="1" dirty="0"/>
              <a:t>Boult has the widest price range</a:t>
            </a:r>
            <a:r>
              <a:rPr lang="en-US" dirty="0"/>
              <a:t>, with a few </a:t>
            </a:r>
            <a:r>
              <a:rPr lang="en-US" b="1" dirty="0"/>
              <a:t>outliers reaching up to ₹7990</a:t>
            </a:r>
            <a:r>
              <a:rPr lang="en-US" dirty="0"/>
              <a:t>, while most other brands have lower median prices and a narrower price distribution.</a:t>
            </a:r>
            <a:endParaRPr lang="en-US" b="1" u="sng" dirty="0"/>
          </a:p>
          <a:p>
            <a:endParaRPr lang="en-IN" b="1" u="sng" dirty="0"/>
          </a:p>
        </p:txBody>
      </p:sp>
      <p:pic>
        <p:nvPicPr>
          <p:cNvPr id="5" name="Picture 2" descr="Contact us - Innomatics Research Labs">
            <a:extLst>
              <a:ext uri="{FF2B5EF4-FFF2-40B4-BE49-F238E27FC236}">
                <a16:creationId xmlns:a16="http://schemas.microsoft.com/office/drawing/2014/main" id="{CD5F2563-577E-6ED4-2DC8-6268B92BB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965" y="6277148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3724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5C015B88-3C42-5C4B-10A6-D9B29B280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B62E24-82C0-F92F-3A64-245C7F4AFFD8}"/>
              </a:ext>
            </a:extLst>
          </p:cNvPr>
          <p:cNvSpPr txBox="1"/>
          <p:nvPr/>
        </p:nvSpPr>
        <p:spPr>
          <a:xfrm>
            <a:off x="3592286" y="239038"/>
            <a:ext cx="4822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GB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7B1146-FFE8-0F90-5884-C024E74F20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20942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Features like Noise Cancellation, Brand, and Connectivity have the highest impact on price.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Customer Ratings moderately affect pricing.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Wireless earbuds generally cost more than wired ones.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Implications: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Sellers should highlight premium features to justify higher pricing.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04EB137-A07B-1A87-E39C-9F82EE440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8542"/>
            <a:ext cx="9144000" cy="2181096"/>
          </a:xfrm>
        </p:spPr>
        <p:txBody>
          <a:bodyPr>
            <a:normAutofit lnSpcReduction="10000"/>
          </a:bodyPr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    :                 </a:t>
            </a:r>
          </a:p>
          <a:p>
            <a:pPr marL="457200" indent="-457200"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Expanding dataset across multiple e-commerce platforms.</a:t>
            </a:r>
          </a:p>
          <a:p>
            <a:pPr marL="457200" indent="-457200" algn="l"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Building a price prediction model using Machine Learning.</a:t>
            </a:r>
          </a:p>
          <a:p>
            <a:pPr marL="457200" indent="-457200" algn="l"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a real-time dashboard for dynamic price tracking.</a:t>
            </a:r>
          </a:p>
        </p:txBody>
      </p:sp>
      <p:pic>
        <p:nvPicPr>
          <p:cNvPr id="4" name="Picture 2" descr="Contact us - Innomatics Research Labs">
            <a:extLst>
              <a:ext uri="{FF2B5EF4-FFF2-40B4-BE49-F238E27FC236}">
                <a16:creationId xmlns:a16="http://schemas.microsoft.com/office/drawing/2014/main" id="{72697E75-AEEA-F019-110E-ABAA23857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0250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839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B722-E781-0E94-480E-AF6CCA57B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8524"/>
          </a:xfrm>
        </p:spPr>
        <p:txBody>
          <a:bodyPr/>
          <a:lstStyle/>
          <a:p>
            <a:r>
              <a:rPr lang="en-IN" dirty="0"/>
              <a:t>                              </a:t>
            </a:r>
            <a:r>
              <a:rPr lang="en-IN" b="1" u="sng" dirty="0">
                <a:solidFill>
                  <a:srgbClr val="FF0000"/>
                </a:solidFill>
              </a:rPr>
              <a:t>Demo Video</a:t>
            </a:r>
          </a:p>
        </p:txBody>
      </p:sp>
      <p:pic>
        <p:nvPicPr>
          <p:cNvPr id="4" name="Recording1">
            <a:hlinkClick r:id="" action="ppaction://media"/>
            <a:extLst>
              <a:ext uri="{FF2B5EF4-FFF2-40B4-BE49-F238E27FC236}">
                <a16:creationId xmlns:a16="http://schemas.microsoft.com/office/drawing/2014/main" id="{83124195-DE54-7C31-56AA-0AD9B2FFD4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5270" y="1085317"/>
            <a:ext cx="10849947" cy="5052980"/>
          </a:xfrm>
        </p:spPr>
      </p:pic>
      <p:pic>
        <p:nvPicPr>
          <p:cNvPr id="3" name="Picture 2" descr="Contact us - Innomatics Research Labs">
            <a:extLst>
              <a:ext uri="{FF2B5EF4-FFF2-40B4-BE49-F238E27FC236}">
                <a16:creationId xmlns:a16="http://schemas.microsoft.com/office/drawing/2014/main" id="{31CB8DAD-8B8D-6153-4B86-BCADADEF1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4545" y="6384362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64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Q &amp; A written on wooden blocks">
            <a:extLst>
              <a:ext uri="{FF2B5EF4-FFF2-40B4-BE49-F238E27FC236}">
                <a16:creationId xmlns:a16="http://schemas.microsoft.com/office/drawing/2014/main" id="{E89E858F-56C3-4AF8-8325-0F63ACF20A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4" t="11180" r="10985" b="482"/>
          <a:stretch/>
        </p:blipFill>
        <p:spPr bwMode="auto">
          <a:xfrm>
            <a:off x="2771775" y="1321594"/>
            <a:ext cx="5843588" cy="4214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ontact us - Innomatics Research Labs">
            <a:extLst>
              <a:ext uri="{FF2B5EF4-FFF2-40B4-BE49-F238E27FC236}">
                <a16:creationId xmlns:a16="http://schemas.microsoft.com/office/drawing/2014/main" id="{C0E08E9C-B48B-813C-D207-B33B3A9EF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0250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265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66516" y="1850749"/>
            <a:ext cx="4465643" cy="283431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/>
          <p:nvPr/>
        </p:nvSpPr>
        <p:spPr>
          <a:xfrm>
            <a:off x="1244600" y="2997200"/>
            <a:ext cx="366183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Libre Baskerville"/>
              <a:buNone/>
            </a:pPr>
            <a:r>
              <a:rPr lang="en-IN" sz="4400" b="0" i="0" u="none" strike="noStrike" cap="none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THANK YOU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2" descr="Contact us - Innomatics Research Labs">
            <a:extLst>
              <a:ext uri="{FF2B5EF4-FFF2-40B4-BE49-F238E27FC236}">
                <a16:creationId xmlns:a16="http://schemas.microsoft.com/office/drawing/2014/main" id="{6C3BCB30-18D3-C487-4C88-A2E522097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0250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4CCEE3-332F-46CD-B37D-4EDB7A82D686}"/>
              </a:ext>
            </a:extLst>
          </p:cNvPr>
          <p:cNvSpPr txBox="1"/>
          <p:nvPr/>
        </p:nvSpPr>
        <p:spPr>
          <a:xfrm>
            <a:off x="1285873" y="1554180"/>
            <a:ext cx="7943851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2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2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5D5812-5237-EFFC-5384-97D8701E6CD2}"/>
              </a:ext>
            </a:extLst>
          </p:cNvPr>
          <p:cNvSpPr txBox="1"/>
          <p:nvPr/>
        </p:nvSpPr>
        <p:spPr>
          <a:xfrm>
            <a:off x="1170038" y="432750"/>
            <a:ext cx="98129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</a:t>
            </a:r>
          </a:p>
          <a:p>
            <a:pPr algn="ctr"/>
            <a:endParaRPr lang="en-GB" sz="3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88FA1812-A501-5718-4866-33ED948186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7583" y="1584302"/>
            <a:ext cx="9671211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Problem Statement</a:t>
            </a:r>
            <a:r>
              <a:rPr lang="en-US" altLang="en-US" sz="2400" b="1" dirty="0">
                <a:latin typeface="Arial" panose="020B0604020202020204" pitchFamily="34" charset="0"/>
              </a:rPr>
              <a:t>: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</a:t>
            </a:r>
            <a:r>
              <a:rPr lang="en-US" sz="2000" dirty="0"/>
              <a:t>Analyzing Factors Affecting Earbud Prices on Flipkart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u="sng" dirty="0">
                <a:latin typeface="Arial" panose="020B0604020202020204" pitchFamily="34" charset="0"/>
              </a:rPr>
              <a:t>Objective: 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000" b="1" dirty="0">
                <a:latin typeface="Arial" panose="020B0604020202020204" pitchFamily="34" charset="0"/>
              </a:rPr>
              <a:t>	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To analyze how various features influence the selling price of earbuds on Flipkart and provide insights for both consumers and businesses.</a:t>
            </a:r>
            <a:endParaRPr lang="en-US" altLang="en-U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Target Variable</a:t>
            </a:r>
            <a:r>
              <a:rPr lang="en-US" altLang="en-US" sz="1800" b="1" u="sng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                          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Selling Price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Independent Variables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Product_Name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BrandBattery_Life_in_HRS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Drivers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Microphone_ENC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Additional_Features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Discount%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Selling_PriceRating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0F93BA59-ED8D-54B7-F905-569C59E4F9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09288"/>
            <a:ext cx="18473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7665787-B168-E5CF-0111-ABE85EC1C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933061"/>
          </a:xfrm>
        </p:spPr>
        <p:txBody>
          <a:bodyPr>
            <a:normAutofit fontScale="90000"/>
          </a:bodyPr>
          <a:lstStyle/>
          <a:p>
            <a:br>
              <a:rPr lang="en-IN" dirty="0"/>
            </a:br>
            <a:endParaRPr lang="en-IN" dirty="0"/>
          </a:p>
        </p:txBody>
      </p:sp>
      <p:pic>
        <p:nvPicPr>
          <p:cNvPr id="1026" name="Picture 2" descr="Contact us - Innomatics Research Labs">
            <a:extLst>
              <a:ext uri="{FF2B5EF4-FFF2-40B4-BE49-F238E27FC236}">
                <a16:creationId xmlns:a16="http://schemas.microsoft.com/office/drawing/2014/main" id="{0A91EEAA-08C5-4B03-6792-6F5C55E18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0250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4381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4CCEE3-332F-46CD-B37D-4EDB7A82D686}"/>
              </a:ext>
            </a:extLst>
          </p:cNvPr>
          <p:cNvSpPr txBox="1"/>
          <p:nvPr/>
        </p:nvSpPr>
        <p:spPr>
          <a:xfrm>
            <a:off x="4733741" y="314877"/>
            <a:ext cx="3000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Scraping </a:t>
            </a:r>
            <a:endParaRPr lang="en-GB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3F4F2-920A-487E-8331-083392E5A9B0}"/>
              </a:ext>
            </a:extLst>
          </p:cNvPr>
          <p:cNvSpPr txBox="1"/>
          <p:nvPr/>
        </p:nvSpPr>
        <p:spPr>
          <a:xfrm>
            <a:off x="671513" y="1293645"/>
            <a:ext cx="6172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Website:</a:t>
            </a:r>
          </a:p>
          <a:p>
            <a:pPr marL="342900" lvl="6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https://www.flipkart.com/search?q=tws&amp;otracker=search&amp;otracker1=search&amp;marketplace=FLIPKART&amp;as-show=on&amp;as=off&amp;page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Scraping Tools: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</a:p>
        </p:txBody>
      </p:sp>
      <p:pic>
        <p:nvPicPr>
          <p:cNvPr id="4" name="Picture 2" descr="Contact us - Innomatics Research Labs">
            <a:extLst>
              <a:ext uri="{FF2B5EF4-FFF2-40B4-BE49-F238E27FC236}">
                <a16:creationId xmlns:a16="http://schemas.microsoft.com/office/drawing/2014/main" id="{90C4E876-1957-819D-2702-D14DF40BE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0250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F3670B2-F243-FB39-D229-108B607E3D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0935" y="2772618"/>
            <a:ext cx="6790500" cy="322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4CCEE3-332F-46CD-B37D-4EDB7A82D686}"/>
              </a:ext>
            </a:extLst>
          </p:cNvPr>
          <p:cNvSpPr txBox="1"/>
          <p:nvPr/>
        </p:nvSpPr>
        <p:spPr>
          <a:xfrm>
            <a:off x="1314449" y="1139842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Cleaning:</a:t>
            </a:r>
            <a:endParaRPr lang="en-GB" sz="2400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4AA25-2160-4DC9-ADA2-502BC22DB441}"/>
              </a:ext>
            </a:extLst>
          </p:cNvPr>
          <p:cNvSpPr txBox="1"/>
          <p:nvPr/>
        </p:nvSpPr>
        <p:spPr>
          <a:xfrm>
            <a:off x="1314449" y="1731706"/>
            <a:ext cx="6600825" cy="1555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Extracting Samples and features from raw data</a:t>
            </a:r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Data Frame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Analysing data types of features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2A17A1-1483-01E1-FAB5-C9CF0A286D80}"/>
              </a:ext>
            </a:extLst>
          </p:cNvPr>
          <p:cNvSpPr txBox="1"/>
          <p:nvPr/>
        </p:nvSpPr>
        <p:spPr>
          <a:xfrm>
            <a:off x="1314449" y="3619480"/>
            <a:ext cx="4996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Before cleaning:-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5D5812-5237-EFFC-5384-97D8701E6CD2}"/>
              </a:ext>
            </a:extLst>
          </p:cNvPr>
          <p:cNvSpPr txBox="1"/>
          <p:nvPr/>
        </p:nvSpPr>
        <p:spPr>
          <a:xfrm>
            <a:off x="5314949" y="279891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EDA </a:t>
            </a:r>
            <a:endParaRPr lang="en-GB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Contact us - Innomatics Research Labs">
            <a:extLst>
              <a:ext uri="{FF2B5EF4-FFF2-40B4-BE49-F238E27FC236}">
                <a16:creationId xmlns:a16="http://schemas.microsoft.com/office/drawing/2014/main" id="{3FDF53A3-F4B5-81B5-DCB6-D9C4A8D11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95809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E9C685-6FD2-84DA-04CB-CCFB57B73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4131" y="3416946"/>
            <a:ext cx="5743092" cy="284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058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4CCEE3-332F-46CD-B37D-4EDB7A82D686}"/>
              </a:ext>
            </a:extLst>
          </p:cNvPr>
          <p:cNvSpPr txBox="1"/>
          <p:nvPr/>
        </p:nvSpPr>
        <p:spPr>
          <a:xfrm>
            <a:off x="1306594" y="1170156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Cleaning:</a:t>
            </a:r>
            <a:endParaRPr lang="en-GB" sz="2400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6AB823-9EE8-CAF0-5A71-6F5E3DB1C7B1}"/>
              </a:ext>
            </a:extLst>
          </p:cNvPr>
          <p:cNvSpPr txBox="1"/>
          <p:nvPr/>
        </p:nvSpPr>
        <p:spPr>
          <a:xfrm>
            <a:off x="1306594" y="1631821"/>
            <a:ext cx="6001280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 null values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 duplicates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Modifying  datatypes</a:t>
            </a:r>
          </a:p>
          <a:p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cleaning:-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23DEE9-8B8E-7F54-3F63-677F6211077B}"/>
              </a:ext>
            </a:extLst>
          </p:cNvPr>
          <p:cNvSpPr txBox="1"/>
          <p:nvPr/>
        </p:nvSpPr>
        <p:spPr>
          <a:xfrm>
            <a:off x="5307623" y="354548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EDA</a:t>
            </a:r>
            <a:endParaRPr lang="en-GB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ontact us - Innomatics Research Labs">
            <a:extLst>
              <a:ext uri="{FF2B5EF4-FFF2-40B4-BE49-F238E27FC236}">
                <a16:creationId xmlns:a16="http://schemas.microsoft.com/office/drawing/2014/main" id="{96567056-4158-6AD3-EA79-1681DB02B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67817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84BDAB-5734-16A5-0419-C354E3AFE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541" y="3342259"/>
            <a:ext cx="6001280" cy="286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369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4CCEE3-332F-46CD-B37D-4EDB7A82D686}"/>
              </a:ext>
            </a:extLst>
          </p:cNvPr>
          <p:cNvSpPr txBox="1"/>
          <p:nvPr/>
        </p:nvSpPr>
        <p:spPr>
          <a:xfrm>
            <a:off x="4358424" y="380985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GB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F9349-69BF-09AC-70FA-4996829964CE}"/>
              </a:ext>
            </a:extLst>
          </p:cNvPr>
          <p:cNvSpPr txBox="1"/>
          <p:nvPr/>
        </p:nvSpPr>
        <p:spPr>
          <a:xfrm>
            <a:off x="1166327" y="4935894"/>
            <a:ext cx="9553373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</a:t>
            </a:r>
          </a:p>
          <a:p>
            <a:r>
              <a:rPr lang="en-US" b="1" dirty="0"/>
              <a:t>Brand Dominance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Boult has the highest count of products (2040), significantly ahead of other brands.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indicates Boult's strong market presence and higher availability on Flipkart.</a:t>
            </a: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24EE91-C486-EE9E-C75C-A137E451F1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00334"/>
              </p:ext>
            </p:extLst>
          </p:nvPr>
        </p:nvGraphicFramePr>
        <p:xfrm>
          <a:off x="904240" y="1320800"/>
          <a:ext cx="4348480" cy="4912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48480">
                  <a:extLst>
                    <a:ext uri="{9D8B030D-6E8A-4147-A177-3AD203B41FA5}">
                      <a16:colId xmlns:a16="http://schemas.microsoft.com/office/drawing/2014/main" val="1493347918"/>
                    </a:ext>
                  </a:extLst>
                </a:gridCol>
              </a:tblGrid>
              <a:tr h="491260">
                <a:tc>
                  <a:txBody>
                    <a:bodyPr/>
                    <a:lstStyle/>
                    <a:p>
                      <a:r>
                        <a:rPr lang="en-US" sz="2000" b="1" dirty="0"/>
                        <a:t>Univariate Analysis:-</a:t>
                      </a:r>
                      <a:endParaRPr lang="en-IN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310886"/>
                  </a:ext>
                </a:extLst>
              </a:tr>
            </a:tbl>
          </a:graphicData>
        </a:graphic>
      </p:graphicFrame>
      <p:pic>
        <p:nvPicPr>
          <p:cNvPr id="3" name="Picture 2" descr="Contact us - Innomatics Research Labs">
            <a:extLst>
              <a:ext uri="{FF2B5EF4-FFF2-40B4-BE49-F238E27FC236}">
                <a16:creationId xmlns:a16="http://schemas.microsoft.com/office/drawing/2014/main" id="{F5FDC5D0-A137-88EB-F892-640DB990B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0250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F6745B-5155-8C85-0692-9AE547D8A4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387" y="1833576"/>
            <a:ext cx="8985313" cy="340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49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AC602C89-4A4F-E8F0-B56A-03975D60A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317164-A263-EEBE-8905-7F1185B46488}"/>
              </a:ext>
            </a:extLst>
          </p:cNvPr>
          <p:cNvSpPr txBox="1"/>
          <p:nvPr/>
        </p:nvSpPr>
        <p:spPr>
          <a:xfrm>
            <a:off x="4358424" y="370227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GB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B002CD-7AE0-8096-0EB2-601D33E247C5}"/>
              </a:ext>
            </a:extLst>
          </p:cNvPr>
          <p:cNvSpPr txBox="1"/>
          <p:nvPr/>
        </p:nvSpPr>
        <p:spPr>
          <a:xfrm>
            <a:off x="979714" y="5243804"/>
            <a:ext cx="973998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Possible Actions: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For Boult:</a:t>
            </a:r>
            <a:r>
              <a:rPr lang="en-US" dirty="0"/>
              <a:t> Capitalize on its market leadership by continuing aggressive marketing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For Other Brands:</a:t>
            </a:r>
            <a:r>
              <a:rPr lang="en-US" dirty="0"/>
              <a:t> Differentiate by offering unique features, competitive pricing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For Consumers:</a:t>
            </a:r>
            <a:r>
              <a:rPr lang="en-US" dirty="0"/>
              <a:t> Boult for alternatives with similar sales volumes and potential value-for-money options.</a:t>
            </a:r>
          </a:p>
          <a:p>
            <a:pPr algn="just"/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ontact us - Innomatics Research Labs">
            <a:extLst>
              <a:ext uri="{FF2B5EF4-FFF2-40B4-BE49-F238E27FC236}">
                <a16:creationId xmlns:a16="http://schemas.microsoft.com/office/drawing/2014/main" id="{B8B6FEF1-74CB-CE03-4DA0-7842750A4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6348" y="6404255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F63716-5030-6748-B799-4FA830DFE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0547" y="1185743"/>
            <a:ext cx="9359153" cy="405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053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29EFEB25-F737-A8FA-0902-B1FAE5D51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C84601-DEF0-089A-EFAF-B56296C19EA3}"/>
              </a:ext>
            </a:extLst>
          </p:cNvPr>
          <p:cNvSpPr txBox="1"/>
          <p:nvPr/>
        </p:nvSpPr>
        <p:spPr>
          <a:xfrm>
            <a:off x="4358424" y="370227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GB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A7AD3A-53C8-F20A-F99C-2A867E828426}"/>
              </a:ext>
            </a:extLst>
          </p:cNvPr>
          <p:cNvSpPr txBox="1"/>
          <p:nvPr/>
        </p:nvSpPr>
        <p:spPr>
          <a:xfrm>
            <a:off x="8789437" y="1371600"/>
            <a:ext cx="270587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NC:</a:t>
            </a:r>
          </a:p>
          <a:p>
            <a:pPr algn="just"/>
            <a:r>
              <a:rPr lang="en-IN" dirty="0"/>
              <a:t>Environmental Noise Cancellation (ENC) </a:t>
            </a: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ANC:</a:t>
            </a:r>
          </a:p>
          <a:p>
            <a:pPr algn="just"/>
            <a:r>
              <a:rPr lang="en-IN" dirty="0"/>
              <a:t>Active Noise Cancellation (ANC)</a:t>
            </a:r>
          </a:p>
          <a:p>
            <a:pPr algn="just"/>
            <a:endParaRPr lang="en-IN" dirty="0"/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403B02-3174-4B2D-AE8C-99626F66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9923"/>
          <a:stretch/>
        </p:blipFill>
        <p:spPr>
          <a:xfrm>
            <a:off x="696686" y="1250302"/>
            <a:ext cx="7263973" cy="3970364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847979E-34FB-066F-87A0-64339DB17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255888"/>
              </p:ext>
            </p:extLst>
          </p:nvPr>
        </p:nvGraphicFramePr>
        <p:xfrm>
          <a:off x="696686" y="5607698"/>
          <a:ext cx="7588898" cy="94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88898">
                  <a:extLst>
                    <a:ext uri="{9D8B030D-6E8A-4147-A177-3AD203B41FA5}">
                      <a16:colId xmlns:a16="http://schemas.microsoft.com/office/drawing/2014/main" val="2219279375"/>
                    </a:ext>
                  </a:extLst>
                </a:gridCol>
              </a:tblGrid>
              <a:tr h="880074">
                <a:tc>
                  <a:txBody>
                    <a:bodyPr/>
                    <a:lstStyle/>
                    <a:p>
                      <a:r>
                        <a:rPr lang="en-US" sz="2000" b="1" u="sng" dirty="0"/>
                        <a:t>Insight:</a:t>
                      </a:r>
                    </a:p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ENC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dirty="0"/>
                        <a:t>is widely adopted across different price segments, while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ANC </a:t>
                      </a:r>
                      <a:r>
                        <a:rPr lang="en-US" dirty="0"/>
                        <a:t>remains a </a:t>
                      </a:r>
                      <a:r>
                        <a:rPr lang="en-US" b="1" dirty="0"/>
                        <a:t>premium feature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400989"/>
                  </a:ext>
                </a:extLst>
              </a:tr>
            </a:tbl>
          </a:graphicData>
        </a:graphic>
      </p:graphicFrame>
      <p:pic>
        <p:nvPicPr>
          <p:cNvPr id="4" name="Picture 2" descr="Contact us - Innomatics Research Labs">
            <a:extLst>
              <a:ext uri="{FF2B5EF4-FFF2-40B4-BE49-F238E27FC236}">
                <a16:creationId xmlns:a16="http://schemas.microsoft.com/office/drawing/2014/main" id="{E79E9D15-EA0E-F9C6-3805-9F9151FA3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0250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5015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5479DAF9-D8E4-BF7B-55BB-AAEC3328A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B2F454-1911-C7D3-A444-9656B02D4C79}"/>
              </a:ext>
            </a:extLst>
          </p:cNvPr>
          <p:cNvSpPr txBox="1"/>
          <p:nvPr/>
        </p:nvSpPr>
        <p:spPr>
          <a:xfrm>
            <a:off x="4358424" y="370227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GB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83B2B8-87A3-DD01-FF10-590584586297}"/>
              </a:ext>
            </a:extLst>
          </p:cNvPr>
          <p:cNvSpPr txBox="1"/>
          <p:nvPr/>
        </p:nvSpPr>
        <p:spPr>
          <a:xfrm>
            <a:off x="1199536" y="5019869"/>
            <a:ext cx="952016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</a:t>
            </a:r>
          </a:p>
          <a:p>
            <a:pPr algn="just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dirty="0"/>
              <a:t>igh-end brands like Sony, PTron, and Hectic have the highest average selling prices (~2000 INR), while budget-friendly brands like Aroma and Boult offer models in the range of 700–900 INR, with Boult showing significant price variations across its models.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B72E83-9ED1-5858-A11E-F9F7DC56D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536" y="1387736"/>
            <a:ext cx="9882148" cy="3912793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A674A6A-6465-F85A-5F74-4DE8455B41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755080"/>
              </p:ext>
            </p:extLst>
          </p:nvPr>
        </p:nvGraphicFramePr>
        <p:xfrm>
          <a:off x="1199536" y="719666"/>
          <a:ext cx="4032864" cy="39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32864">
                  <a:extLst>
                    <a:ext uri="{9D8B030D-6E8A-4147-A177-3AD203B41FA5}">
                      <a16:colId xmlns:a16="http://schemas.microsoft.com/office/drawing/2014/main" val="27651756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Bivariate Analysis:-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5744"/>
                  </a:ext>
                </a:extLst>
              </a:tr>
            </a:tbl>
          </a:graphicData>
        </a:graphic>
      </p:graphicFrame>
      <p:pic>
        <p:nvPicPr>
          <p:cNvPr id="4" name="Picture 2" descr="Contact us - Innomatics Research Labs">
            <a:extLst>
              <a:ext uri="{FF2B5EF4-FFF2-40B4-BE49-F238E27FC236}">
                <a16:creationId xmlns:a16="http://schemas.microsoft.com/office/drawing/2014/main" id="{EBBF3FE5-6A15-48FF-B74A-A20AAE828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223" y="6202503"/>
            <a:ext cx="2486705" cy="45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6541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1218</TotalTime>
  <Words>628</Words>
  <Application>Microsoft Office PowerPoint</Application>
  <PresentationFormat>Widescreen</PresentationFormat>
  <Paragraphs>125</Paragraphs>
  <Slides>17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Times New Roman</vt:lpstr>
      <vt:lpstr>Calibri</vt:lpstr>
      <vt:lpstr>Arial</vt:lpstr>
      <vt:lpstr>Libre Baskerville</vt:lpstr>
      <vt:lpstr>Calibri Light</vt:lpstr>
      <vt:lpstr>Office Theme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Features like Noise Cancellation, Brand, and Connectivity have the highest impact on price. 2. Customer Ratings moderately affect pricing. 3. Wireless earbuds generally cost more than wired ones. Business Implications: Sellers should highlight premium features to justify higher pricing. </vt:lpstr>
      <vt:lpstr>                              Demo Video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Raghu Ram Aduri</dc:creator>
  <cp:lastModifiedBy>venkatarao telasani</cp:lastModifiedBy>
  <cp:revision>29</cp:revision>
  <dcterms:created xsi:type="dcterms:W3CDTF">2021-02-16T05:19:01Z</dcterms:created>
  <dcterms:modified xsi:type="dcterms:W3CDTF">2025-10-03T10:44:02Z</dcterms:modified>
</cp:coreProperties>
</file>